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60" r:id="rId4"/>
    <p:sldId id="2556" r:id="rId5"/>
    <p:sldId id="2557" r:id="rId6"/>
    <p:sldId id="2558" r:id="rId7"/>
    <p:sldId id="2559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6CA"/>
    <a:srgbClr val="60FF4B"/>
    <a:srgbClr val="FF3300"/>
    <a:srgbClr val="00B0F0"/>
    <a:srgbClr val="002060"/>
    <a:srgbClr val="34507B"/>
    <a:srgbClr val="499057"/>
    <a:srgbClr val="83A589"/>
    <a:srgbClr val="6DA6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4D182-55F7-4DF6-99AF-21C58A8762F3}" v="9" dt="2026-07-14T19:30:5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CF0E7DC8-4F83-4E08-A75A-7ECE842A8D81}"/>
    <pc:docChg chg="undo redo custSel modSld">
      <pc:chgData name="Juan Carlos Castillo Molina" userId="3321f39d-c43d-4dc1-aab8-e37c264880eb" providerId="ADAL" clId="{CF0E7DC8-4F83-4E08-A75A-7ECE842A8D81}" dt="2026-07-14T19:31:03.283" v="357" actId="1076"/>
      <pc:docMkLst>
        <pc:docMk/>
      </pc:docMkLst>
      <pc:sldChg chg="modSp mod">
        <pc:chgData name="Juan Carlos Castillo Molina" userId="3321f39d-c43d-4dc1-aab8-e37c264880eb" providerId="ADAL" clId="{CF0E7DC8-4F83-4E08-A75A-7ECE842A8D81}" dt="2026-07-14T16:02:41.807" v="281" actId="20577"/>
        <pc:sldMkLst>
          <pc:docMk/>
          <pc:sldMk cId="4284725626" sldId="256"/>
        </pc:sldMkLst>
        <pc:spChg chg="mod">
          <ac:chgData name="Juan Carlos Castillo Molina" userId="3321f39d-c43d-4dc1-aab8-e37c264880eb" providerId="ADAL" clId="{CF0E7DC8-4F83-4E08-A75A-7ECE842A8D81}" dt="2026-07-14T16:02:41.807" v="281" actId="20577"/>
          <ac:spMkLst>
            <pc:docMk/>
            <pc:sldMk cId="4284725626" sldId="256"/>
            <ac:spMk id="6" creationId="{36AB1472-46B9-4B0A-99DC-7E1FA61E84DC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6-07-14T19:28:43.636" v="352" actId="14100"/>
        <pc:sldMkLst>
          <pc:docMk/>
          <pc:sldMk cId="263347290" sldId="2556"/>
        </pc:sldMkLst>
        <pc:spChg chg="mod">
          <ac:chgData name="Juan Carlos Castillo Molina" userId="3321f39d-c43d-4dc1-aab8-e37c264880eb" providerId="ADAL" clId="{CF0E7DC8-4F83-4E08-A75A-7ECE842A8D81}" dt="2026-07-14T16:03:12.941" v="297" actId="20577"/>
          <ac:spMkLst>
            <pc:docMk/>
            <pc:sldMk cId="263347290" sldId="2556"/>
            <ac:spMk id="3" creationId="{87308295-AB40-3C40-F446-14DB01B3212A}"/>
          </ac:spMkLst>
        </pc:spChg>
        <pc:spChg chg="mod">
          <ac:chgData name="Juan Carlos Castillo Molina" userId="3321f39d-c43d-4dc1-aab8-e37c264880eb" providerId="ADAL" clId="{CF0E7DC8-4F83-4E08-A75A-7ECE842A8D81}" dt="2026-07-14T16:03:09.529" v="294" actId="20577"/>
          <ac:spMkLst>
            <pc:docMk/>
            <pc:sldMk cId="263347290" sldId="2556"/>
            <ac:spMk id="6" creationId="{468EEE38-E13C-E44E-E391-DD72497BAF3F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7-14T19:23:33.439" v="333" actId="1076"/>
          <ac:graphicFrameMkLst>
            <pc:docMk/>
            <pc:sldMk cId="263347290" sldId="2556"/>
            <ac:graphicFrameMk id="5" creationId="{7AF7E664-5A83-3153-6B38-63B268E6A342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7-14T19:28:43.636" v="352" actId="14100"/>
          <ac:graphicFrameMkLst>
            <pc:docMk/>
            <pc:sldMk cId="263347290" sldId="2556"/>
            <ac:graphicFrameMk id="9" creationId="{BC50874F-0694-ABC4-5776-713DF0E38206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14T16:02:53.387" v="286" actId="478"/>
          <ac:graphicFrameMkLst>
            <pc:docMk/>
            <pc:sldMk cId="263347290" sldId="2556"/>
            <ac:graphicFrameMk id="10" creationId="{33FAD322-601C-6708-11F6-F6B72A9BBCC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14T19:15:51.807" v="325" actId="14100"/>
        <pc:sldMkLst>
          <pc:docMk/>
          <pc:sldMk cId="4186037163" sldId="2557"/>
        </pc:sldMkLst>
        <pc:spChg chg="mod">
          <ac:chgData name="Juan Carlos Castillo Molina" userId="3321f39d-c43d-4dc1-aab8-e37c264880eb" providerId="ADAL" clId="{CF0E7DC8-4F83-4E08-A75A-7ECE842A8D81}" dt="2026-07-14T16:03:18.733" v="301" actId="20577"/>
          <ac:spMkLst>
            <pc:docMk/>
            <pc:sldMk cId="4186037163" sldId="2557"/>
            <ac:spMk id="8" creationId="{46489F10-1B1C-29DE-B8AD-88D46430E4AD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6-07-14T16:03:15.948" v="298" actId="478"/>
          <ac:graphicFrameMkLst>
            <pc:docMk/>
            <pc:sldMk cId="4186037163" sldId="2557"/>
            <ac:graphicFrameMk id="2" creationId="{811F1F15-C89C-40F1-7CE8-CA3631C95117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6-07-14T19:15:51.807" v="325" actId="14100"/>
          <ac:graphicFrameMkLst>
            <pc:docMk/>
            <pc:sldMk cId="4186037163" sldId="2557"/>
            <ac:graphicFrameMk id="3" creationId="{7FBF30F8-B4E0-26FD-D7BE-06F1B1D93794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14T19:28:01.351" v="346" actId="14100"/>
        <pc:sldMkLst>
          <pc:docMk/>
          <pc:sldMk cId="1636667196" sldId="2558"/>
        </pc:sldMkLst>
        <pc:spChg chg="mod">
          <ac:chgData name="Juan Carlos Castillo Molina" userId="3321f39d-c43d-4dc1-aab8-e37c264880eb" providerId="ADAL" clId="{CF0E7DC8-4F83-4E08-A75A-7ECE842A8D81}" dt="2026-07-14T16:03:26.157" v="305" actId="20577"/>
          <ac:spMkLst>
            <pc:docMk/>
            <pc:sldMk cId="1636667196" sldId="2558"/>
            <ac:spMk id="4" creationId="{A60CFAD0-C18E-8430-5653-649ADF4BEE77}"/>
          </ac:spMkLst>
        </pc:spChg>
        <pc:graphicFrameChg chg="add del mod">
          <ac:chgData name="Juan Carlos Castillo Molina" userId="3321f39d-c43d-4dc1-aab8-e37c264880eb" providerId="ADAL" clId="{CF0E7DC8-4F83-4E08-A75A-7ECE842A8D81}" dt="2026-07-14T19:23:13.420" v="327" actId="478"/>
          <ac:graphicFrameMkLst>
            <pc:docMk/>
            <pc:sldMk cId="1636667196" sldId="2558"/>
            <ac:graphicFrameMk id="5" creationId="{506004E6-4EC3-3371-F628-7A95B624C7EE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14T19:27:25.262" v="334"/>
          <ac:graphicFrameMkLst>
            <pc:docMk/>
            <pc:sldMk cId="1636667196" sldId="2558"/>
            <ac:graphicFrameMk id="6" creationId="{305E113F-A339-69A9-CA46-5390B000F263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14T19:28:01.351" v="346" actId="14100"/>
          <ac:graphicFrameMkLst>
            <pc:docMk/>
            <pc:sldMk cId="1636667196" sldId="2558"/>
            <ac:graphicFrameMk id="9" creationId="{7C91938B-C033-45A8-B772-192C7F469E4B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7-14T16:03:23.042" v="302" actId="478"/>
          <ac:graphicFrameMkLst>
            <pc:docMk/>
            <pc:sldMk cId="1636667196" sldId="2558"/>
            <ac:graphicFrameMk id="22" creationId="{49B35F83-3744-876B-C7E1-6BF36BDBF5AA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6-07-14T19:27:45.441" v="340" actId="478"/>
          <ac:graphicFrameMkLst>
            <pc:docMk/>
            <pc:sldMk cId="1636667196" sldId="2558"/>
            <ac:graphicFrameMk id="23" creationId="{7C91938B-C033-45A8-B772-192C7F469E4B}"/>
          </ac:graphicFrameMkLst>
        </pc:graphicFrameChg>
        <pc:picChg chg="add mod">
          <ac:chgData name="Juan Carlos Castillo Molina" userId="3321f39d-c43d-4dc1-aab8-e37c264880eb" providerId="ADAL" clId="{CF0E7DC8-4F83-4E08-A75A-7ECE842A8D81}" dt="2026-07-14T19:27:43.477" v="339" actId="14100"/>
          <ac:picMkLst>
            <pc:docMk/>
            <pc:sldMk cId="1636667196" sldId="2558"/>
            <ac:picMk id="8" creationId="{85A421CA-3BB3-D3A0-48D4-B9A0E97968B2}"/>
          </ac:picMkLst>
        </pc:picChg>
      </pc:sldChg>
      <pc:sldChg chg="addSp delSp modSp mod">
        <pc:chgData name="Juan Carlos Castillo Molina" userId="3321f39d-c43d-4dc1-aab8-e37c264880eb" providerId="ADAL" clId="{CF0E7DC8-4F83-4E08-A75A-7ECE842A8D81}" dt="2026-07-14T19:31:03.283" v="357" actId="1076"/>
        <pc:sldMkLst>
          <pc:docMk/>
          <pc:sldMk cId="1991370206" sldId="2559"/>
        </pc:sldMkLst>
        <pc:spChg chg="mod">
          <ac:chgData name="Juan Carlos Castillo Molina" userId="3321f39d-c43d-4dc1-aab8-e37c264880eb" providerId="ADAL" clId="{CF0E7DC8-4F83-4E08-A75A-7ECE842A8D81}" dt="2026-07-14T16:03:36.513" v="313" actId="20577"/>
          <ac:spMkLst>
            <pc:docMk/>
            <pc:sldMk cId="1991370206" sldId="2559"/>
            <ac:spMk id="4" creationId="{2B426963-1096-9604-3DE9-AE1AC8FC6352}"/>
          </ac:spMkLst>
        </pc:spChg>
        <pc:graphicFrameChg chg="add mod modGraphic">
          <ac:chgData name="Juan Carlos Castillo Molina" userId="3321f39d-c43d-4dc1-aab8-e37c264880eb" providerId="ADAL" clId="{CF0E7DC8-4F83-4E08-A75A-7ECE842A8D81}" dt="2026-07-14T19:31:03.283" v="357" actId="1076"/>
          <ac:graphicFrameMkLst>
            <pc:docMk/>
            <pc:sldMk cId="1991370206" sldId="2559"/>
            <ac:graphicFrameMk id="5" creationId="{1AB48016-CCE0-B44D-73E5-B69DA9B4AA88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6-07-14T16:03:31.664" v="306" actId="478"/>
          <ac:graphicFrameMkLst>
            <pc:docMk/>
            <pc:sldMk cId="1991370206" sldId="2559"/>
            <ac:graphicFrameMk id="7" creationId="{843ED2E8-0428-36CB-A8B0-8BBC8AEA21C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6-07-14T16:03:55.010" v="315" actId="1076"/>
        <pc:sldMkLst>
          <pc:docMk/>
          <pc:sldMk cId="1480523509" sldId="2560"/>
        </pc:sldMkLst>
        <pc:spChg chg="mod">
          <ac:chgData name="Juan Carlos Castillo Molina" userId="3321f39d-c43d-4dc1-aab8-e37c264880eb" providerId="ADAL" clId="{CF0E7DC8-4F83-4E08-A75A-7ECE842A8D81}" dt="2026-07-14T16:02:48.172" v="285" actId="20577"/>
          <ac:spMkLst>
            <pc:docMk/>
            <pc:sldMk cId="1480523509" sldId="2560"/>
            <ac:spMk id="14" creationId="{ED9C0109-8FE2-7AA7-B0C9-DA1EFF2B43DF}"/>
          </ac:spMkLst>
        </pc:spChg>
        <pc:graphicFrameChg chg="add del mod">
          <ac:chgData name="Juan Carlos Castillo Molina" userId="3321f39d-c43d-4dc1-aab8-e37c264880eb" providerId="ADAL" clId="{CF0E7DC8-4F83-4E08-A75A-7ECE842A8D81}" dt="2026-07-14T16:02:45.158" v="282" actId="478"/>
          <ac:graphicFrameMkLst>
            <pc:docMk/>
            <pc:sldMk cId="1480523509" sldId="2560"/>
            <ac:graphicFrameMk id="2" creationId="{6C4DC1AC-C1C9-00B6-A725-A5746CBD9626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6-07-14T16:03:55.010" v="315" actId="1076"/>
          <ac:graphicFrameMkLst>
            <pc:docMk/>
            <pc:sldMk cId="1480523509" sldId="2560"/>
            <ac:graphicFrameMk id="3" creationId="{FF3B219F-E6B8-47C2-DB28-37E48CC4536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6'!$O$185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6B1-4641-AC21-FD03EE282F7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6B1-4641-AC21-FD03EE282F7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6B1-4641-AC21-FD03EE282F77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B1-4641-AC21-FD03EE282F77}"/>
                </c:ext>
              </c:extLst>
            </c:dLbl>
            <c:dLbl>
              <c:idx val="1"/>
              <c:layout>
                <c:manualLayout>
                  <c:x val="-1.3593218643346504E-3"/>
                  <c:y val="1.8564454205046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B1-4641-AC21-FD03EE282F77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B1-4641-AC21-FD03EE282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6'!$Q$184:$S$184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6'!$Q$185:$S$185</c:f>
              <c:numCache>
                <c:formatCode>_(* #,##0.00_);_(* \(#,##0.00\);_(* "-"??_);_(@_)</c:formatCode>
                <c:ptCount val="3"/>
                <c:pt idx="0">
                  <c:v>225.7</c:v>
                </c:pt>
                <c:pt idx="1">
                  <c:v>301.55</c:v>
                </c:pt>
                <c:pt idx="2">
                  <c:v>338.45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B1-4641-AC21-FD03EE282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6'!$O$186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6'!$Q$184:$S$184</c:f>
              <c:strCache>
                <c:ptCount val="3"/>
                <c:pt idx="0">
                  <c:v>2023-2024</c:v>
                </c:pt>
                <c:pt idx="1">
                  <c:v> 2024-2025 </c:v>
                </c:pt>
                <c:pt idx="2">
                  <c:v> 2025-2026 </c:v>
                </c:pt>
              </c:strCache>
            </c:strRef>
          </c:cat>
          <c:val>
            <c:numRef>
              <c:f>'Diap 6'!$Q$186:$S$186</c:f>
              <c:numCache>
                <c:formatCode>_(* #,##0.00_);_(* \(#,##0.00\);_(* "-"??_);_(@_)</c:formatCode>
                <c:ptCount val="3"/>
                <c:pt idx="0">
                  <c:v>2621.72</c:v>
                </c:pt>
                <c:pt idx="1">
                  <c:v>3127.19</c:v>
                </c:pt>
                <c:pt idx="2">
                  <c:v>2895.56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B1-4641-AC21-FD03EE282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14/7/2026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2286-C75B-6837-526E-F572947DE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0AC37-C430-B844-8B13-2044354AC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E584-E98E-FD30-B2A5-124DCE16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C7C40-9D2F-5FA6-F84B-818B7C5C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38657-BFB5-1532-1777-BC45808A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6129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3416-9CED-258C-F651-F6F6DB2B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7DD2-BE95-B682-DFA9-BAA64DBB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7DF-4675-7875-F227-7876A35E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F2C80-8201-6548-4F6A-CEB74B04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800C3-3587-2A78-79FD-505142D6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59351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D2BA-607F-AE7E-FE83-3ED8E6CB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3514-E67A-5B6E-EBE8-75AD88BB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F3730-93CC-F734-9106-35FC62EF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CE47-FB6C-6C99-89D5-55E805B3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291D6-1BD8-A371-5F2A-7BC04622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49183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0A2C-314B-29E5-92E4-EC655289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4CB4-E963-C58C-81BA-3A6656A3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BBE9D-E295-76EF-B1E7-F0513D3D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C420A-428A-D6FE-0B48-C56F26E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2624-9BCC-5B59-D557-CD33D587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940B9-5B13-03CE-ACC6-9B71E0C8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688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6148-00D6-7913-FF90-2A6C57301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BAE49-887B-5353-F8FF-7642200F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1939A-29F6-0EAD-9CFD-4CEE1DD6A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5D03F-8F2E-3175-BAAD-4CAD5000C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954D-BD4C-002E-713D-A341E50B2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AF955-07FA-8CD6-6EFD-B31216EB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3D9CF-1B95-00C7-4D86-7F993CD6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1696B-87BF-DBEB-1CC5-CB02DC7E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10023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0889-9AFE-0020-7B22-F4BF5558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8B8A8-E539-3452-CF90-74050317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B75B9-1E77-1C90-7B00-10F356F6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13689-AC1E-8687-D9CB-F47D0427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421737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40444-00C6-4237-C3DB-5147D41C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B4870-8A94-6680-F0CE-8E04AAE2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6609-B07A-9958-C788-758A2EE9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9173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51AF-487A-4ABF-2BCE-E233C91A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B6CD-F6D1-50BA-12B6-9E99624F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E6C40-4C5B-DFFB-1C41-49E9F08E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680A9-A3DA-C94E-3E1B-C798A1E4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49A65-3155-1A40-B9FE-B689541A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F928F-38D2-947D-C205-DEE2A5E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2744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876-C354-9A9F-44F7-7DB63BF3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266A2-BF42-A5FA-B286-A55FFD8BC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06D9-BF47-A165-AD0A-C956F94C3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AE78-519C-2918-6E55-12751047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2A150-0427-6777-630B-FFF6FD9B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D5CCA-92CE-7625-FE5C-A75F03C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228987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E9D-C297-D828-F0BC-0721880F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00CA0-C839-E89D-47F1-8DB01358C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C479-3B81-5FF0-21C2-C63DF2B9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C98F-A5B9-EF76-F4C0-960323B7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1F3B-DF8A-622B-9E8E-F0C51DCA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585656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CBF9C-1685-8D6B-6636-F551E170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715B4-F1C7-CFA0-31EE-96953144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ECD3-6A6A-C18A-074A-17604A4E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FB68-ED08-57AF-94E3-13BF58F0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C40B4-D1B1-0105-9D5F-807E37BF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93495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14/7/2026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218A0E-A149-718E-891F-5957C1E2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08CBE-5191-B21E-F757-BFDB76A2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AA6DF-F2C5-4C50-2EF3-09F335E82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8423-FCB1-3F44-8B45-B39BBC4A5316}" type="datetimeFigureOut">
              <a:rPr lang="en-CR" smtClean="0"/>
              <a:t>07/14/2026</a:t>
            </a:fld>
            <a:endParaRPr lang="en-C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0396-36FD-9F27-3B3D-542440306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5D09D-F76A-437F-E122-85D722B0B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79F60-8409-4040-96EF-1B3FA912A9AB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307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rectangle with a white stripe&#10;&#10;Description automatically generated">
            <a:extLst>
              <a:ext uri="{FF2B5EF4-FFF2-40B4-BE49-F238E27FC236}">
                <a16:creationId xmlns:a16="http://schemas.microsoft.com/office/drawing/2014/main" id="{40DA24F7-812D-84CB-3E86-E7FC5BC20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B1472-46B9-4B0A-99DC-7E1FA61E84DC}"/>
              </a:ext>
            </a:extLst>
          </p:cNvPr>
          <p:cNvSpPr txBox="1"/>
          <p:nvPr/>
        </p:nvSpPr>
        <p:spPr>
          <a:xfrm>
            <a:off x="509954" y="3429000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ESTADÍSTICA DE CAFÉ AL 13 DE JULIO 2026</a:t>
            </a:r>
          </a:p>
          <a:p>
            <a:pPr algn="ctr"/>
            <a:r>
              <a:rPr lang="es-ES" sz="3600" b="1" dirty="0">
                <a:solidFill>
                  <a:srgbClr val="913E21"/>
                </a:solidFill>
                <a:latin typeface="Slenco Black" pitchFamily="2" charset="77"/>
              </a:rPr>
              <a:t>COSECHA 2025-2026</a:t>
            </a:r>
          </a:p>
        </p:txBody>
      </p:sp>
    </p:spTree>
    <p:extLst>
      <p:ext uri="{BB962C8B-B14F-4D97-AF65-F5344CB8AC3E}">
        <p14:creationId xmlns:p14="http://schemas.microsoft.com/office/powerpoint/2010/main" val="428472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2C5D7-544B-6F25-F0BB-B5803C2A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A79F80D-A427-4C6F-013B-77F2EF395B82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A668C88-CCA5-236F-DB43-5BB14BEE2208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Marzo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D9C0109-8FE2-7AA7-B0C9-DA1EFF2B43DF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13 de Julio 2026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F3B219F-E6B8-47C2-DB28-37E48CC45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88425"/>
              </p:ext>
            </p:extLst>
          </p:nvPr>
        </p:nvGraphicFramePr>
        <p:xfrm>
          <a:off x="1097558" y="1316081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325947443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2527227389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757608517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302089427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3895922895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830520581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3855351016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963823446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169528554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55509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16/03/25 al 31/03/25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16/03/26 al 31/03/26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25085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1668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6260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155,165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95.74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187,708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164,174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51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751,654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93.20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566,700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89.54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21,773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6955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226,970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101.30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236,071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206,561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87.50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5,704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9188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122,950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123.89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72,347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98.40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2322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192,053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79.72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174,821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67.55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4,663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393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353,422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132.36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398,114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111.76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4993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10,413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80.96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9,562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50.98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561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613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1,763,951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1,592,279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90.27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49,128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538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977600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14156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segunda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1537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76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5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E2C-E8D8-3187-DFA0-8415F71B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7AE8E-74C2-A4BB-1254-60E30C9ADE4F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7308295-AB40-3C40-F446-14DB01B3212A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13 de Julio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7ACF56-D7AA-B863-D385-0FCF40748BB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A5A1B4-7D95-2653-FFE0-6288DCD9A8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2EA01287-CFA3-A905-2E54-2E5050F7ECAD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8EEE38-E13C-E44E-E391-DD72497BAF3F}"/>
              </a:ext>
            </a:extLst>
          </p:cNvPr>
          <p:cNvSpPr txBox="1"/>
          <p:nvPr/>
        </p:nvSpPr>
        <p:spPr>
          <a:xfrm>
            <a:off x="11247036" y="3119195"/>
            <a:ext cx="64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2728</a:t>
            </a:r>
            <a:endParaRPr lang="es-CR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AF7E664-5A83-3153-6B38-63B268E6A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448784"/>
              </p:ext>
            </p:extLst>
          </p:nvPr>
        </p:nvGraphicFramePr>
        <p:xfrm>
          <a:off x="1120386" y="1264504"/>
          <a:ext cx="9823469" cy="3891676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438872801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3757287273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4015040492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3853328321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1235226968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868811788"/>
                    </a:ext>
                  </a:extLst>
                </a:gridCol>
              </a:tblGrid>
              <a:tr h="60912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447988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839867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1,238,063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$338.45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81.61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75640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2,110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248606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131,229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₡2,895.56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$277.01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8.65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21413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898419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1,371,402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90.40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87774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145,661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010023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918,361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390551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321,812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696317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1,517,063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470381"/>
                  </a:ext>
                </a:extLst>
              </a:tr>
              <a:tr h="23446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352033"/>
                  </a:ext>
                </a:extLst>
              </a:tr>
              <a:tr h="703404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CR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2024-2025 o el informado en la cosecha 2025-2026.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32115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C50874F-0694-ABC4-5776-713DF0E38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73121"/>
              </p:ext>
            </p:extLst>
          </p:nvPr>
        </p:nvGraphicFramePr>
        <p:xfrm>
          <a:off x="1120386" y="5392769"/>
          <a:ext cx="4297003" cy="548640"/>
        </p:xfrm>
        <a:graphic>
          <a:graphicData uri="http://schemas.openxmlformats.org/drawingml/2006/table">
            <a:tbl>
              <a:tblPr/>
              <a:tblGrid>
                <a:gridCol w="4297003">
                  <a:extLst>
                    <a:ext uri="{9D8B030D-6E8A-4147-A177-3AD203B41FA5}">
                      <a16:colId xmlns:a16="http://schemas.microsoft.com/office/drawing/2014/main" val="2361199078"/>
                    </a:ext>
                  </a:extLst>
                </a:gridCol>
              </a:tblGrid>
              <a:tr h="1762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Por vender (estimación): 23% Exportación (34 mil sacos 46 kg).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776733"/>
                  </a:ext>
                </a:extLst>
              </a:tr>
              <a:tr h="1276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140577"/>
                  </a:ext>
                </a:extLst>
              </a:tr>
              <a:tr h="1762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200" b="1" i="0" u="none" strike="noStrike" dirty="0">
                          <a:effectLst/>
                          <a:latin typeface="Calibri Light" panose="020F0302020204030204" pitchFamily="34" charset="0"/>
                        </a:rPr>
                        <a:t>Por vender (estimación): 77% Consumo Nacional (111 mil sacos 46 kg).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27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0209-EC78-A74F-3A6F-62B0D13D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B37BBBB-DC62-EF6F-3492-0A9FC3C79D6C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1BF3F-DDAB-0A53-7838-30913BDC6946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489F10-1B1C-29DE-B8AD-88D46430E4AD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13 de Julio 2026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FBF30F8-B4E0-26FD-D7BE-06F1B1D93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40669"/>
              </p:ext>
            </p:extLst>
          </p:nvPr>
        </p:nvGraphicFramePr>
        <p:xfrm>
          <a:off x="1097558" y="1303043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1285027959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310304773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15262382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8737430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59639662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2304475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055179214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4166929960"/>
                    </a:ext>
                  </a:extLst>
                </a:gridCol>
              </a:tblGrid>
              <a:tr h="35890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852965"/>
                  </a:ext>
                </a:extLst>
              </a:tr>
              <a:tr h="53394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61171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125,969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336.94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15,304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2,765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141,508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31608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449,772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345.82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32,970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483,117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652525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139,212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346.12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29,861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169,073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077849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57,661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313.71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2,983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60,644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842381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138,834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342.26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13,408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2,905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152,242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821305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320,846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326.87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35,038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2,874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357,384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707236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5,768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411.34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1,666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7,434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8338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2,110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1,238,063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338.45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131,229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2,895.56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1,371,402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3526638"/>
                  </a:ext>
                </a:extLst>
              </a:tr>
              <a:tr h="2130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78796"/>
                  </a:ext>
                </a:extLst>
              </a:tr>
              <a:tr h="154705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17915"/>
                  </a:ext>
                </a:extLst>
              </a:tr>
              <a:tr h="1547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824500"/>
                  </a:ext>
                </a:extLst>
              </a:tr>
              <a:tr h="213049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$ 338.45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119448"/>
                  </a:ext>
                </a:extLst>
              </a:tr>
              <a:tr h="30056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₡2,895.56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2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3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FFF25-1981-7D43-7B7D-9E5D2D01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2F9A11-03FA-9E8A-F984-D403075D770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038F37-2FCE-21FF-A132-2E3BCBFBEA7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0CFAD0-C18E-8430-5653-649ADF4BEE7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13 de Julio 2026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A421CA-3BB3-D3A0-48D4-B9A0E9796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87" y="1093652"/>
            <a:ext cx="9861934" cy="2414833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942447"/>
              </p:ext>
            </p:extLst>
          </p:nvPr>
        </p:nvGraphicFramePr>
        <p:xfrm>
          <a:off x="1120388" y="3574220"/>
          <a:ext cx="9861934" cy="179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66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430C-E6FA-EE97-5799-BB9AA579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E3F05F5-5D7C-759A-7C1A-A935792CBE41}"/>
              </a:ext>
            </a:extLst>
          </p:cNvPr>
          <p:cNvSpPr txBox="1"/>
          <p:nvPr/>
        </p:nvSpPr>
        <p:spPr>
          <a:xfrm>
            <a:off x="0" y="0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COSECHAS FUTURAS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7FB8DA8-45C0-2404-B43D-2AC245B93FBC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Cosechas 2026-2027 &amp; 2027-2028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B426963-1096-9604-3DE9-AE1AC8FC6352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13 de Julio 2026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AB48016-CCE0-B44D-73E5-B69DA9B4A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43134"/>
              </p:ext>
            </p:extLst>
          </p:nvPr>
        </p:nvGraphicFramePr>
        <p:xfrm>
          <a:off x="1120386" y="1498339"/>
          <a:ext cx="9861935" cy="3142672"/>
        </p:xfrm>
        <a:graphic>
          <a:graphicData uri="http://schemas.openxmlformats.org/drawingml/2006/table">
            <a:tbl>
              <a:tblPr/>
              <a:tblGrid>
                <a:gridCol w="1547949">
                  <a:extLst>
                    <a:ext uri="{9D8B030D-6E8A-4147-A177-3AD203B41FA5}">
                      <a16:colId xmlns:a16="http://schemas.microsoft.com/office/drawing/2014/main" val="201024786"/>
                    </a:ext>
                  </a:extLst>
                </a:gridCol>
                <a:gridCol w="1335731">
                  <a:extLst>
                    <a:ext uri="{9D8B030D-6E8A-4147-A177-3AD203B41FA5}">
                      <a16:colId xmlns:a16="http://schemas.microsoft.com/office/drawing/2014/main" val="3979445333"/>
                    </a:ext>
                  </a:extLst>
                </a:gridCol>
                <a:gridCol w="1498015">
                  <a:extLst>
                    <a:ext uri="{9D8B030D-6E8A-4147-A177-3AD203B41FA5}">
                      <a16:colId xmlns:a16="http://schemas.microsoft.com/office/drawing/2014/main" val="528508273"/>
                    </a:ext>
                  </a:extLst>
                </a:gridCol>
                <a:gridCol w="1597883">
                  <a:extLst>
                    <a:ext uri="{9D8B030D-6E8A-4147-A177-3AD203B41FA5}">
                      <a16:colId xmlns:a16="http://schemas.microsoft.com/office/drawing/2014/main" val="1825460928"/>
                    </a:ext>
                  </a:extLst>
                </a:gridCol>
                <a:gridCol w="2034805">
                  <a:extLst>
                    <a:ext uri="{9D8B030D-6E8A-4147-A177-3AD203B41FA5}">
                      <a16:colId xmlns:a16="http://schemas.microsoft.com/office/drawing/2014/main" val="813455454"/>
                    </a:ext>
                  </a:extLst>
                </a:gridCol>
                <a:gridCol w="1847552">
                  <a:extLst>
                    <a:ext uri="{9D8B030D-6E8A-4147-A177-3AD203B41FA5}">
                      <a16:colId xmlns:a16="http://schemas.microsoft.com/office/drawing/2014/main" val="380740076"/>
                    </a:ext>
                  </a:extLst>
                </a:gridCol>
              </a:tblGrid>
              <a:tr h="320943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79347"/>
                  </a:ext>
                </a:extLst>
              </a:tr>
              <a:tr h="7702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924297"/>
                  </a:ext>
                </a:extLst>
              </a:tr>
              <a:tr h="2054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32388"/>
                  </a:ext>
                </a:extLst>
              </a:tr>
              <a:tr h="3594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308,740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71,734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237,006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299.10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-0.60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622811"/>
                  </a:ext>
                </a:extLst>
              </a:tr>
              <a:tr h="35945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2027-2028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17,092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1,762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15,330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291.15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083740"/>
                  </a:ext>
                </a:extLst>
              </a:tr>
              <a:tr h="22594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814609"/>
                  </a:ext>
                </a:extLst>
              </a:tr>
              <a:tr h="24648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417253"/>
                  </a:ext>
                </a:extLst>
              </a:tr>
              <a:tr h="218241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724646"/>
                  </a:ext>
                </a:extLst>
              </a:tr>
              <a:tr h="218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6/7/2026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43470"/>
                  </a:ext>
                </a:extLst>
              </a:tr>
              <a:tr h="2182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6/7/2026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2027-2028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67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70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13904</TotalTime>
  <Words>793</Words>
  <Application>Microsoft Office PowerPoint</Application>
  <PresentationFormat>Panorámica</PresentationFormat>
  <Paragraphs>305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Slenco Black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26</cp:revision>
  <dcterms:created xsi:type="dcterms:W3CDTF">2023-12-07T15:07:55Z</dcterms:created>
  <dcterms:modified xsi:type="dcterms:W3CDTF">2026-07-14T19:31:06Z</dcterms:modified>
</cp:coreProperties>
</file>